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
      <p:font typeface="Petrona"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BF8"/>
    <a:srgbClr val="DD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41" d="100"/>
          <a:sy n="41" d="100"/>
        </p:scale>
        <p:origin x="129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753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40673"/>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0" y="2335649"/>
            <a:ext cx="5486400" cy="4034076"/>
          </a:xfrm>
          <a:prstGeom prst="rect">
            <a:avLst/>
          </a:prstGeom>
        </p:spPr>
      </p:pic>
      <p:sp>
        <p:nvSpPr>
          <p:cNvPr id="4" name="Text 0"/>
          <p:cNvSpPr/>
          <p:nvPr/>
        </p:nvSpPr>
        <p:spPr>
          <a:xfrm>
            <a:off x="6280190" y="1859756"/>
            <a:ext cx="7556421" cy="3081099"/>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pitchFamily="34" charset="0"/>
                <a:ea typeface="Petrona" pitchFamily="34" charset="-122"/>
                <a:cs typeface="Petrona" pitchFamily="34" charset="-120"/>
              </a:rPr>
              <a:t>Disaster Preparedness and Response App</a:t>
            </a:r>
            <a:endParaRPr lang="en-US" sz="6450" dirty="0"/>
          </a:p>
        </p:txBody>
      </p:sp>
      <p:sp>
        <p:nvSpPr>
          <p:cNvPr id="5" name="Text 1"/>
          <p:cNvSpPr/>
          <p:nvPr/>
        </p:nvSpPr>
        <p:spPr>
          <a:xfrm>
            <a:off x="6280190" y="528101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presentation explores the features and benefits of a comprehensive Disaster Preparedness and Response App, designed to empower individuals and communities in the face of emergencies.</a:t>
            </a:r>
            <a:endParaRPr lang="en-US" sz="1750" dirty="0"/>
          </a:p>
        </p:txBody>
      </p:sp>
      <p:sp>
        <p:nvSpPr>
          <p:cNvPr id="6" name="Right Triangle 5">
            <a:extLst>
              <a:ext uri="{FF2B5EF4-FFF2-40B4-BE49-F238E27FC236}">
                <a16:creationId xmlns:a16="http://schemas.microsoft.com/office/drawing/2014/main" id="{C40F6154-2F20-C7BC-77E0-240CABB62D75}"/>
              </a:ext>
            </a:extLst>
          </p:cNvPr>
          <p:cNvSpPr/>
          <p:nvPr/>
        </p:nvSpPr>
        <p:spPr>
          <a:xfrm rot="10800000" flipV="1">
            <a:off x="12135878" y="7165471"/>
            <a:ext cx="2494522" cy="1061555"/>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935361"/>
            <a:ext cx="4919305" cy="4358878"/>
          </a:xfrm>
          <a:prstGeom prst="rect">
            <a:avLst/>
          </a:prstGeom>
        </p:spPr>
      </p:pic>
      <p:sp>
        <p:nvSpPr>
          <p:cNvPr id="4" name="Text 0"/>
          <p:cNvSpPr/>
          <p:nvPr/>
        </p:nvSpPr>
        <p:spPr>
          <a:xfrm>
            <a:off x="793790" y="2111693"/>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Conclusion and Future Enhancements</a:t>
            </a:r>
            <a:endParaRPr lang="en-US" sz="4650" dirty="0"/>
          </a:p>
        </p:txBody>
      </p:sp>
      <p:sp>
        <p:nvSpPr>
          <p:cNvPr id="5" name="Text 1"/>
          <p:cNvSpPr/>
          <p:nvPr/>
        </p:nvSpPr>
        <p:spPr>
          <a:xfrm>
            <a:off x="793790" y="394037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Disaster Preparedness and Response App offers a comprehensive solution for enhancing community resilience and minimizing the impact of disasters. Future enhancements will include expanded language support, integration with wearable technology, and advanced artificial intelligence capabilities for personalized risk assessment and disaster response.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4606"/>
          </a:xfrm>
          <a:prstGeom prst="rect">
            <a:avLst/>
          </a:prstGeom>
        </p:spPr>
      </p:pic>
      <p:pic>
        <p:nvPicPr>
          <p:cNvPr id="3" name="Image 1" descr="preencoded.png"/>
          <p:cNvPicPr>
            <a:picLocks noChangeAspect="1"/>
          </p:cNvPicPr>
          <p:nvPr/>
        </p:nvPicPr>
        <p:blipFill>
          <a:blip r:embed="rId4"/>
          <a:stretch>
            <a:fillRect/>
          </a:stretch>
        </p:blipFill>
        <p:spPr>
          <a:xfrm>
            <a:off x="5261491" y="256461"/>
            <a:ext cx="4107418" cy="2051685"/>
          </a:xfrm>
          <a:prstGeom prst="rect">
            <a:avLst/>
          </a:prstGeom>
        </p:spPr>
      </p:pic>
      <p:sp>
        <p:nvSpPr>
          <p:cNvPr id="4" name="Text 0"/>
          <p:cNvSpPr/>
          <p:nvPr/>
        </p:nvSpPr>
        <p:spPr>
          <a:xfrm>
            <a:off x="718066" y="3293507"/>
            <a:ext cx="5763101" cy="673060"/>
          </a:xfrm>
          <a:prstGeom prst="rect">
            <a:avLst/>
          </a:prstGeom>
          <a:noFill/>
          <a:ln/>
        </p:spPr>
        <p:txBody>
          <a:bodyPr wrap="none" lIns="0" tIns="0" rIns="0" bIns="0" rtlCol="0" anchor="t"/>
          <a:lstStyle/>
          <a:p>
            <a:pPr marL="0" indent="0">
              <a:lnSpc>
                <a:spcPts val="5300"/>
              </a:lnSpc>
              <a:buNone/>
            </a:pPr>
            <a:r>
              <a:rPr lang="en-US" sz="4200" b="1" dirty="0">
                <a:solidFill>
                  <a:srgbClr val="000000"/>
                </a:solidFill>
                <a:latin typeface="Petrona" pitchFamily="34" charset="0"/>
                <a:ea typeface="Petrona" pitchFamily="34" charset="-122"/>
                <a:cs typeface="Petrona" pitchFamily="34" charset="-120"/>
              </a:rPr>
              <a:t>Key Features of the App</a:t>
            </a:r>
            <a:endParaRPr lang="en-US" sz="4200" dirty="0"/>
          </a:p>
        </p:txBody>
      </p:sp>
      <p:sp>
        <p:nvSpPr>
          <p:cNvPr id="5" name="Shape 1"/>
          <p:cNvSpPr/>
          <p:nvPr/>
        </p:nvSpPr>
        <p:spPr>
          <a:xfrm>
            <a:off x="718066" y="4504968"/>
            <a:ext cx="461605" cy="461605"/>
          </a:xfrm>
          <a:prstGeom prst="roundRect">
            <a:avLst>
              <a:gd name="adj" fmla="val 18668"/>
            </a:avLst>
          </a:prstGeom>
          <a:solidFill>
            <a:srgbClr val="CCEEFF"/>
          </a:solidFill>
          <a:ln w="7620">
            <a:solidFill>
              <a:srgbClr val="B2D4E5"/>
            </a:solidFill>
            <a:prstDash val="solid"/>
          </a:ln>
        </p:spPr>
      </p:sp>
      <p:sp>
        <p:nvSpPr>
          <p:cNvPr id="6" name="Text 2"/>
          <p:cNvSpPr/>
          <p:nvPr/>
        </p:nvSpPr>
        <p:spPr>
          <a:xfrm>
            <a:off x="879634" y="4574143"/>
            <a:ext cx="138351" cy="3231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122"/>
                <a:cs typeface="Petrona" pitchFamily="34" charset="-120"/>
              </a:rPr>
              <a:t>1</a:t>
            </a:r>
            <a:endParaRPr lang="en-US" sz="2500" dirty="0"/>
          </a:p>
        </p:txBody>
      </p:sp>
      <p:sp>
        <p:nvSpPr>
          <p:cNvPr id="7" name="Text 3"/>
          <p:cNvSpPr/>
          <p:nvPr/>
        </p:nvSpPr>
        <p:spPr>
          <a:xfrm>
            <a:off x="1384816" y="4504968"/>
            <a:ext cx="2692837" cy="336590"/>
          </a:xfrm>
          <a:prstGeom prst="rect">
            <a:avLst/>
          </a:prstGeom>
          <a:noFill/>
          <a:ln/>
        </p:spPr>
        <p:txBody>
          <a:bodyPr wrap="none" lIns="0" tIns="0" rIns="0" bIns="0" rtlCol="0" anchor="t"/>
          <a:lstStyle/>
          <a:p>
            <a:pPr marL="0" indent="0">
              <a:lnSpc>
                <a:spcPts val="2650"/>
              </a:lnSpc>
              <a:buNone/>
            </a:pPr>
            <a:r>
              <a:rPr lang="en-US" sz="2100" b="1" dirty="0">
                <a:solidFill>
                  <a:srgbClr val="272525"/>
                </a:solidFill>
                <a:latin typeface="Petrona" pitchFamily="34" charset="0"/>
                <a:ea typeface="Petrona" pitchFamily="34" charset="-122"/>
                <a:cs typeface="Petrona" pitchFamily="34" charset="-120"/>
              </a:rPr>
              <a:t>Real-time Alerts</a:t>
            </a:r>
            <a:endParaRPr lang="en-US" sz="2100" dirty="0"/>
          </a:p>
        </p:txBody>
      </p:sp>
      <p:sp>
        <p:nvSpPr>
          <p:cNvPr id="8" name="Text 4"/>
          <p:cNvSpPr/>
          <p:nvPr/>
        </p:nvSpPr>
        <p:spPr>
          <a:xfrm>
            <a:off x="1384816" y="4964549"/>
            <a:ext cx="5827871" cy="656273"/>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Receive instant notifications about approaching disasters, including earthquakes, floods, and wildfires.</a:t>
            </a:r>
            <a:endParaRPr lang="en-US" sz="1600" dirty="0"/>
          </a:p>
        </p:txBody>
      </p:sp>
      <p:sp>
        <p:nvSpPr>
          <p:cNvPr id="9" name="Shape 5"/>
          <p:cNvSpPr/>
          <p:nvPr/>
        </p:nvSpPr>
        <p:spPr>
          <a:xfrm>
            <a:off x="7417832" y="4504968"/>
            <a:ext cx="461605" cy="461605"/>
          </a:xfrm>
          <a:prstGeom prst="roundRect">
            <a:avLst>
              <a:gd name="adj" fmla="val 18668"/>
            </a:avLst>
          </a:prstGeom>
          <a:solidFill>
            <a:srgbClr val="CCEEFF"/>
          </a:solidFill>
          <a:ln w="7620">
            <a:solidFill>
              <a:srgbClr val="B2D4E5"/>
            </a:solidFill>
            <a:prstDash val="solid"/>
          </a:ln>
        </p:spPr>
      </p:sp>
      <p:sp>
        <p:nvSpPr>
          <p:cNvPr id="10" name="Text 6"/>
          <p:cNvSpPr/>
          <p:nvPr/>
        </p:nvSpPr>
        <p:spPr>
          <a:xfrm>
            <a:off x="7557016" y="4574143"/>
            <a:ext cx="183237" cy="3231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122"/>
                <a:cs typeface="Petrona" pitchFamily="34" charset="-120"/>
              </a:rPr>
              <a:t>2</a:t>
            </a:r>
            <a:endParaRPr lang="en-US" sz="2500" dirty="0"/>
          </a:p>
        </p:txBody>
      </p:sp>
      <p:sp>
        <p:nvSpPr>
          <p:cNvPr id="11" name="Text 7"/>
          <p:cNvSpPr/>
          <p:nvPr/>
        </p:nvSpPr>
        <p:spPr>
          <a:xfrm>
            <a:off x="8084582" y="4504968"/>
            <a:ext cx="3708082" cy="336590"/>
          </a:xfrm>
          <a:prstGeom prst="rect">
            <a:avLst/>
          </a:prstGeom>
          <a:noFill/>
          <a:ln/>
        </p:spPr>
        <p:txBody>
          <a:bodyPr wrap="none" lIns="0" tIns="0" rIns="0" bIns="0" rtlCol="0" anchor="t"/>
          <a:lstStyle/>
          <a:p>
            <a:pPr marL="0" indent="0">
              <a:lnSpc>
                <a:spcPts val="2650"/>
              </a:lnSpc>
              <a:buNone/>
            </a:pPr>
            <a:r>
              <a:rPr lang="en-US" sz="2100" b="1" dirty="0">
                <a:solidFill>
                  <a:srgbClr val="272525"/>
                </a:solidFill>
                <a:latin typeface="Petrona" pitchFamily="34" charset="0"/>
                <a:ea typeface="Petrona" pitchFamily="34" charset="-122"/>
                <a:cs typeface="Petrona" pitchFamily="34" charset="-120"/>
              </a:rPr>
              <a:t>Personalized Risk Assessment</a:t>
            </a:r>
            <a:endParaRPr lang="en-US" sz="2100" dirty="0"/>
          </a:p>
        </p:txBody>
      </p:sp>
      <p:sp>
        <p:nvSpPr>
          <p:cNvPr id="12" name="Text 8"/>
          <p:cNvSpPr/>
          <p:nvPr/>
        </p:nvSpPr>
        <p:spPr>
          <a:xfrm>
            <a:off x="8084582" y="4964549"/>
            <a:ext cx="5827871" cy="656273"/>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Get tailored information based on your location and specific vulnerabilities.</a:t>
            </a:r>
            <a:endParaRPr lang="en-US" sz="1600" dirty="0"/>
          </a:p>
        </p:txBody>
      </p:sp>
      <p:sp>
        <p:nvSpPr>
          <p:cNvPr id="13" name="Shape 9"/>
          <p:cNvSpPr/>
          <p:nvPr/>
        </p:nvSpPr>
        <p:spPr>
          <a:xfrm>
            <a:off x="718066" y="6056709"/>
            <a:ext cx="461605" cy="461605"/>
          </a:xfrm>
          <a:prstGeom prst="roundRect">
            <a:avLst>
              <a:gd name="adj" fmla="val 18668"/>
            </a:avLst>
          </a:prstGeom>
          <a:solidFill>
            <a:srgbClr val="CCEEFF"/>
          </a:solidFill>
          <a:ln w="7620">
            <a:solidFill>
              <a:srgbClr val="B2D4E5"/>
            </a:solidFill>
            <a:prstDash val="solid"/>
          </a:ln>
        </p:spPr>
      </p:sp>
      <p:sp>
        <p:nvSpPr>
          <p:cNvPr id="14" name="Text 10"/>
          <p:cNvSpPr/>
          <p:nvPr/>
        </p:nvSpPr>
        <p:spPr>
          <a:xfrm>
            <a:off x="857369" y="6125885"/>
            <a:ext cx="182880" cy="3231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122"/>
                <a:cs typeface="Petrona" pitchFamily="34" charset="-120"/>
              </a:rPr>
              <a:t>3</a:t>
            </a:r>
            <a:endParaRPr lang="en-US" sz="2500" dirty="0"/>
          </a:p>
        </p:txBody>
      </p:sp>
      <p:sp>
        <p:nvSpPr>
          <p:cNvPr id="15" name="Text 11"/>
          <p:cNvSpPr/>
          <p:nvPr/>
        </p:nvSpPr>
        <p:spPr>
          <a:xfrm>
            <a:off x="1384816" y="6056709"/>
            <a:ext cx="2692837" cy="336590"/>
          </a:xfrm>
          <a:prstGeom prst="rect">
            <a:avLst/>
          </a:prstGeom>
          <a:noFill/>
          <a:ln/>
        </p:spPr>
        <p:txBody>
          <a:bodyPr wrap="none" lIns="0" tIns="0" rIns="0" bIns="0" rtlCol="0" anchor="t"/>
          <a:lstStyle/>
          <a:p>
            <a:pPr marL="0" indent="0">
              <a:lnSpc>
                <a:spcPts val="2650"/>
              </a:lnSpc>
              <a:buNone/>
            </a:pPr>
            <a:r>
              <a:rPr lang="en-US" sz="2100" b="1" dirty="0">
                <a:solidFill>
                  <a:srgbClr val="272525"/>
                </a:solidFill>
                <a:latin typeface="Petrona" pitchFamily="34" charset="0"/>
                <a:ea typeface="Petrona" pitchFamily="34" charset="-122"/>
                <a:cs typeface="Petrona" pitchFamily="34" charset="-120"/>
              </a:rPr>
              <a:t>Emergency Contacts</a:t>
            </a:r>
            <a:endParaRPr lang="en-US" sz="2100" dirty="0"/>
          </a:p>
        </p:txBody>
      </p:sp>
      <p:sp>
        <p:nvSpPr>
          <p:cNvPr id="16" name="Text 12"/>
          <p:cNvSpPr/>
          <p:nvPr/>
        </p:nvSpPr>
        <p:spPr>
          <a:xfrm>
            <a:off x="1384816" y="6516291"/>
            <a:ext cx="5827871" cy="656273"/>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Store contact information for family, friends, and emergency services.</a:t>
            </a:r>
            <a:endParaRPr lang="en-US" sz="1600" dirty="0"/>
          </a:p>
        </p:txBody>
      </p:sp>
      <p:sp>
        <p:nvSpPr>
          <p:cNvPr id="17" name="Shape 13"/>
          <p:cNvSpPr/>
          <p:nvPr/>
        </p:nvSpPr>
        <p:spPr>
          <a:xfrm>
            <a:off x="7417832" y="6056709"/>
            <a:ext cx="461605" cy="461605"/>
          </a:xfrm>
          <a:prstGeom prst="roundRect">
            <a:avLst>
              <a:gd name="adj" fmla="val 18668"/>
            </a:avLst>
          </a:prstGeom>
          <a:solidFill>
            <a:srgbClr val="CCEEFF"/>
          </a:solidFill>
          <a:ln w="7620">
            <a:solidFill>
              <a:srgbClr val="B2D4E5"/>
            </a:solidFill>
            <a:prstDash val="solid"/>
          </a:ln>
        </p:spPr>
      </p:sp>
      <p:sp>
        <p:nvSpPr>
          <p:cNvPr id="18" name="Text 14"/>
          <p:cNvSpPr/>
          <p:nvPr/>
        </p:nvSpPr>
        <p:spPr>
          <a:xfrm>
            <a:off x="7561540" y="6125885"/>
            <a:ext cx="174188" cy="3231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122"/>
                <a:cs typeface="Petrona" pitchFamily="34" charset="-120"/>
              </a:rPr>
              <a:t>4</a:t>
            </a:r>
            <a:endParaRPr lang="en-US" sz="2500" dirty="0"/>
          </a:p>
        </p:txBody>
      </p:sp>
      <p:sp>
        <p:nvSpPr>
          <p:cNvPr id="19" name="Text 15"/>
          <p:cNvSpPr/>
          <p:nvPr/>
        </p:nvSpPr>
        <p:spPr>
          <a:xfrm>
            <a:off x="8084582" y="6056709"/>
            <a:ext cx="3031212" cy="336590"/>
          </a:xfrm>
          <a:prstGeom prst="rect">
            <a:avLst/>
          </a:prstGeom>
          <a:noFill/>
          <a:ln/>
        </p:spPr>
        <p:txBody>
          <a:bodyPr wrap="none" lIns="0" tIns="0" rIns="0" bIns="0" rtlCol="0" anchor="t"/>
          <a:lstStyle/>
          <a:p>
            <a:pPr marL="0" indent="0">
              <a:lnSpc>
                <a:spcPts val="2650"/>
              </a:lnSpc>
              <a:buNone/>
            </a:pPr>
            <a:r>
              <a:rPr lang="en-US" sz="2100" b="1" dirty="0">
                <a:solidFill>
                  <a:srgbClr val="272525"/>
                </a:solidFill>
                <a:latin typeface="Petrona" pitchFamily="34" charset="0"/>
                <a:ea typeface="Petrona" pitchFamily="34" charset="-122"/>
                <a:cs typeface="Petrona" pitchFamily="34" charset="-120"/>
              </a:rPr>
              <a:t>Preparedness Checklists</a:t>
            </a:r>
            <a:endParaRPr lang="en-US" sz="2100" dirty="0"/>
          </a:p>
        </p:txBody>
      </p:sp>
      <p:sp>
        <p:nvSpPr>
          <p:cNvPr id="20" name="Text 16"/>
          <p:cNvSpPr/>
          <p:nvPr/>
        </p:nvSpPr>
        <p:spPr>
          <a:xfrm>
            <a:off x="8084582" y="6516291"/>
            <a:ext cx="5827871" cy="984409"/>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Access comprehensive checklists and guides for assembling emergency kits and preparing for potential disasters.</a:t>
            </a:r>
            <a:endParaRPr lang="en-US" sz="1600" dirty="0"/>
          </a:p>
        </p:txBody>
      </p:sp>
      <p:sp>
        <p:nvSpPr>
          <p:cNvPr id="21" name="Right Triangle 20">
            <a:extLst>
              <a:ext uri="{FF2B5EF4-FFF2-40B4-BE49-F238E27FC236}">
                <a16:creationId xmlns:a16="http://schemas.microsoft.com/office/drawing/2014/main" id="{6F2A7263-5453-D9A2-CB9B-611E59DF30B3}"/>
              </a:ext>
            </a:extLst>
          </p:cNvPr>
          <p:cNvSpPr/>
          <p:nvPr/>
        </p:nvSpPr>
        <p:spPr>
          <a:xfrm rot="10800000" flipV="1">
            <a:off x="12135878" y="7165471"/>
            <a:ext cx="2494522" cy="1061555"/>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pic>
        <p:nvPicPr>
          <p:cNvPr id="3" name="Image 1" descr="preencoded.png"/>
          <p:cNvPicPr>
            <a:picLocks noChangeAspect="1"/>
          </p:cNvPicPr>
          <p:nvPr/>
        </p:nvPicPr>
        <p:blipFill>
          <a:blip r:embed="rId4"/>
          <a:stretch>
            <a:fillRect/>
          </a:stretch>
        </p:blipFill>
        <p:spPr>
          <a:xfrm>
            <a:off x="9417844" y="2297906"/>
            <a:ext cx="4938593" cy="3634026"/>
          </a:xfrm>
          <a:prstGeom prst="rect">
            <a:avLst/>
          </a:prstGeom>
        </p:spPr>
      </p:pic>
      <p:sp>
        <p:nvSpPr>
          <p:cNvPr id="4" name="Text 0"/>
          <p:cNvSpPr/>
          <p:nvPr/>
        </p:nvSpPr>
        <p:spPr>
          <a:xfrm>
            <a:off x="766882" y="602456"/>
            <a:ext cx="7610237" cy="1437799"/>
          </a:xfrm>
          <a:prstGeom prst="rect">
            <a:avLst/>
          </a:prstGeom>
          <a:noFill/>
          <a:ln/>
        </p:spPr>
        <p:txBody>
          <a:bodyPr wrap="square" lIns="0" tIns="0" rIns="0" bIns="0" rtlCol="0" anchor="t"/>
          <a:lstStyle/>
          <a:p>
            <a:pPr marL="0" indent="0">
              <a:lnSpc>
                <a:spcPts val="5650"/>
              </a:lnSpc>
              <a:buNone/>
            </a:pPr>
            <a:r>
              <a:rPr lang="en-US" sz="4500" b="1" dirty="0">
                <a:solidFill>
                  <a:srgbClr val="000000"/>
                </a:solidFill>
                <a:latin typeface="Petrona" pitchFamily="34" charset="0"/>
                <a:ea typeface="Petrona" pitchFamily="34" charset="-122"/>
                <a:cs typeface="Petrona" pitchFamily="34" charset="-120"/>
              </a:rPr>
              <a:t>Real-time Disaster Alerts and Notifications</a:t>
            </a:r>
            <a:endParaRPr lang="en-US" sz="4500" dirty="0"/>
          </a:p>
        </p:txBody>
      </p:sp>
      <p:pic>
        <p:nvPicPr>
          <p:cNvPr id="5" name="Image 2" descr="preencoded.png"/>
          <p:cNvPicPr>
            <a:picLocks noChangeAspect="1"/>
          </p:cNvPicPr>
          <p:nvPr/>
        </p:nvPicPr>
        <p:blipFill>
          <a:blip r:embed="rId5"/>
          <a:stretch>
            <a:fillRect/>
          </a:stretch>
        </p:blipFill>
        <p:spPr>
          <a:xfrm>
            <a:off x="766882" y="2368868"/>
            <a:ext cx="1095494" cy="1752838"/>
          </a:xfrm>
          <a:prstGeom prst="rect">
            <a:avLst/>
          </a:prstGeom>
        </p:spPr>
      </p:pic>
      <p:sp>
        <p:nvSpPr>
          <p:cNvPr id="6" name="Text 1"/>
          <p:cNvSpPr/>
          <p:nvPr/>
        </p:nvSpPr>
        <p:spPr>
          <a:xfrm>
            <a:off x="2190988" y="2587943"/>
            <a:ext cx="30332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pitchFamily="34" charset="0"/>
                <a:ea typeface="Petrona" pitchFamily="34" charset="-122"/>
                <a:cs typeface="Petrona" pitchFamily="34" charset="-120"/>
              </a:rPr>
              <a:t>Early Warning Systems</a:t>
            </a:r>
            <a:endParaRPr lang="en-US" sz="2250" dirty="0"/>
          </a:p>
        </p:txBody>
      </p:sp>
      <p:sp>
        <p:nvSpPr>
          <p:cNvPr id="7" name="Text 2"/>
          <p:cNvSpPr/>
          <p:nvPr/>
        </p:nvSpPr>
        <p:spPr>
          <a:xfrm>
            <a:off x="2190988" y="3078718"/>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Integrates with official disaster warning systems to provide timely and accurate alerts.</a:t>
            </a:r>
            <a:endParaRPr lang="en-US" sz="1700" dirty="0"/>
          </a:p>
        </p:txBody>
      </p:sp>
      <p:pic>
        <p:nvPicPr>
          <p:cNvPr id="8" name="Image 3" descr="preencoded.png"/>
          <p:cNvPicPr>
            <a:picLocks noChangeAspect="1"/>
          </p:cNvPicPr>
          <p:nvPr/>
        </p:nvPicPr>
        <p:blipFill>
          <a:blip r:embed="rId6"/>
          <a:stretch>
            <a:fillRect/>
          </a:stretch>
        </p:blipFill>
        <p:spPr>
          <a:xfrm>
            <a:off x="766882" y="4121706"/>
            <a:ext cx="1095494" cy="1752838"/>
          </a:xfrm>
          <a:prstGeom prst="rect">
            <a:avLst/>
          </a:prstGeom>
        </p:spPr>
      </p:pic>
      <p:sp>
        <p:nvSpPr>
          <p:cNvPr id="9" name="Text 3"/>
          <p:cNvSpPr/>
          <p:nvPr/>
        </p:nvSpPr>
        <p:spPr>
          <a:xfrm>
            <a:off x="2190988" y="4340781"/>
            <a:ext cx="28758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pitchFamily="34" charset="0"/>
                <a:ea typeface="Petrona" pitchFamily="34" charset="-122"/>
                <a:cs typeface="Petrona" pitchFamily="34" charset="-120"/>
              </a:rPr>
              <a:t>Geolocation Tracking</a:t>
            </a:r>
            <a:endParaRPr lang="en-US" sz="2250" dirty="0"/>
          </a:p>
        </p:txBody>
      </p:sp>
      <p:sp>
        <p:nvSpPr>
          <p:cNvPr id="10" name="Text 4"/>
          <p:cNvSpPr/>
          <p:nvPr/>
        </p:nvSpPr>
        <p:spPr>
          <a:xfrm>
            <a:off x="2190988" y="4831556"/>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Uses GPS to pinpoint your location and send relevant alerts based on proximity to danger.</a:t>
            </a:r>
            <a:endParaRPr lang="en-US" sz="1700" dirty="0"/>
          </a:p>
        </p:txBody>
      </p:sp>
      <p:pic>
        <p:nvPicPr>
          <p:cNvPr id="11" name="Image 4" descr="preencoded.png"/>
          <p:cNvPicPr>
            <a:picLocks noChangeAspect="1"/>
          </p:cNvPicPr>
          <p:nvPr/>
        </p:nvPicPr>
        <p:blipFill>
          <a:blip r:embed="rId7"/>
          <a:stretch>
            <a:fillRect/>
          </a:stretch>
        </p:blipFill>
        <p:spPr>
          <a:xfrm>
            <a:off x="766882" y="5874544"/>
            <a:ext cx="1095494" cy="1752838"/>
          </a:xfrm>
          <a:prstGeom prst="rect">
            <a:avLst/>
          </a:prstGeom>
        </p:spPr>
      </p:pic>
      <p:sp>
        <p:nvSpPr>
          <p:cNvPr id="12" name="Text 5"/>
          <p:cNvSpPr/>
          <p:nvPr/>
        </p:nvSpPr>
        <p:spPr>
          <a:xfrm>
            <a:off x="2190988" y="6093619"/>
            <a:ext cx="4670465"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pitchFamily="34" charset="0"/>
                <a:ea typeface="Petrona" pitchFamily="34" charset="-122"/>
                <a:cs typeface="Petrona" pitchFamily="34" charset="-120"/>
              </a:rPr>
              <a:t>Multiple Communication Channels</a:t>
            </a:r>
            <a:endParaRPr lang="en-US" sz="2250" dirty="0"/>
          </a:p>
        </p:txBody>
      </p:sp>
      <p:sp>
        <p:nvSpPr>
          <p:cNvPr id="13" name="Text 6"/>
          <p:cNvSpPr/>
          <p:nvPr/>
        </p:nvSpPr>
        <p:spPr>
          <a:xfrm>
            <a:off x="2190988" y="6584394"/>
            <a:ext cx="6186130" cy="35052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Provides alerts through push notifications, SMS, and email.</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659499"/>
            <a:ext cx="4919305" cy="2910602"/>
          </a:xfrm>
          <a:prstGeom prst="rect">
            <a:avLst/>
          </a:prstGeom>
        </p:spPr>
      </p:pic>
      <p:sp>
        <p:nvSpPr>
          <p:cNvPr id="4" name="Text 0"/>
          <p:cNvSpPr/>
          <p:nvPr/>
        </p:nvSpPr>
        <p:spPr>
          <a:xfrm>
            <a:off x="793790" y="1566982"/>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Emergency Contact Information and Hotlines</a:t>
            </a:r>
            <a:endParaRPr lang="en-US" sz="4650" dirty="0"/>
          </a:p>
        </p:txBody>
      </p:sp>
      <p:sp>
        <p:nvSpPr>
          <p:cNvPr id="5" name="Shape 1"/>
          <p:cNvSpPr/>
          <p:nvPr/>
        </p:nvSpPr>
        <p:spPr>
          <a:xfrm>
            <a:off x="793790" y="3395663"/>
            <a:ext cx="7556421" cy="3266837"/>
          </a:xfrm>
          <a:prstGeom prst="roundRect">
            <a:avLst>
              <a:gd name="adj" fmla="val 2916"/>
            </a:avLst>
          </a:prstGeom>
          <a:noFill/>
          <a:ln w="7620">
            <a:solidFill>
              <a:srgbClr val="000000">
                <a:alpha val="8000"/>
              </a:srgbClr>
            </a:solidFill>
            <a:prstDash val="solid"/>
          </a:ln>
        </p:spPr>
      </p:sp>
      <p:sp>
        <p:nvSpPr>
          <p:cNvPr id="6" name="Shape 2"/>
          <p:cNvSpPr/>
          <p:nvPr/>
        </p:nvSpPr>
        <p:spPr>
          <a:xfrm>
            <a:off x="801410" y="3403283"/>
            <a:ext cx="7541181" cy="650319"/>
          </a:xfrm>
          <a:prstGeom prst="rect">
            <a:avLst/>
          </a:prstGeom>
          <a:solidFill>
            <a:srgbClr val="FFFFFF">
              <a:alpha val="4000"/>
            </a:srgbClr>
          </a:solidFill>
          <a:ln/>
        </p:spPr>
      </p:sp>
      <p:sp>
        <p:nvSpPr>
          <p:cNvPr id="7" name="Text 3"/>
          <p:cNvSpPr/>
          <p:nvPr/>
        </p:nvSpPr>
        <p:spPr>
          <a:xfrm>
            <a:off x="1028224" y="354699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Emergency Services</a:t>
            </a:r>
            <a:endParaRPr lang="en-US" sz="1750" dirty="0"/>
          </a:p>
        </p:txBody>
      </p:sp>
      <p:sp>
        <p:nvSpPr>
          <p:cNvPr id="8" name="Text 4"/>
          <p:cNvSpPr/>
          <p:nvPr/>
        </p:nvSpPr>
        <p:spPr>
          <a:xfrm>
            <a:off x="4802624" y="354699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Contact Numbers</a:t>
            </a:r>
            <a:endParaRPr lang="en-US" sz="1750" dirty="0"/>
          </a:p>
        </p:txBody>
      </p:sp>
      <p:sp>
        <p:nvSpPr>
          <p:cNvPr id="9" name="Shape 5"/>
          <p:cNvSpPr/>
          <p:nvPr/>
        </p:nvSpPr>
        <p:spPr>
          <a:xfrm>
            <a:off x="801410" y="4053602"/>
            <a:ext cx="7541181" cy="650319"/>
          </a:xfrm>
          <a:prstGeom prst="rect">
            <a:avLst/>
          </a:prstGeom>
          <a:solidFill>
            <a:srgbClr val="000000">
              <a:alpha val="4000"/>
            </a:srgbClr>
          </a:solidFill>
          <a:ln/>
        </p:spPr>
      </p:sp>
      <p:sp>
        <p:nvSpPr>
          <p:cNvPr id="10" name="Text 6"/>
          <p:cNvSpPr/>
          <p:nvPr/>
        </p:nvSpPr>
        <p:spPr>
          <a:xfrm>
            <a:off x="1028224" y="419731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Police</a:t>
            </a:r>
            <a:endParaRPr lang="en-US" sz="1750" dirty="0"/>
          </a:p>
        </p:txBody>
      </p:sp>
      <p:sp>
        <p:nvSpPr>
          <p:cNvPr id="11" name="Text 7"/>
          <p:cNvSpPr/>
          <p:nvPr/>
        </p:nvSpPr>
        <p:spPr>
          <a:xfrm>
            <a:off x="4802624" y="419731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911</a:t>
            </a:r>
            <a:endParaRPr lang="en-US" sz="1750" dirty="0"/>
          </a:p>
        </p:txBody>
      </p:sp>
      <p:sp>
        <p:nvSpPr>
          <p:cNvPr id="12" name="Shape 8"/>
          <p:cNvSpPr/>
          <p:nvPr/>
        </p:nvSpPr>
        <p:spPr>
          <a:xfrm>
            <a:off x="801410" y="4703921"/>
            <a:ext cx="7541181" cy="650319"/>
          </a:xfrm>
          <a:prstGeom prst="rect">
            <a:avLst/>
          </a:prstGeom>
          <a:solidFill>
            <a:srgbClr val="FFFFFF">
              <a:alpha val="4000"/>
            </a:srgbClr>
          </a:solidFill>
          <a:ln/>
        </p:spPr>
      </p:sp>
      <p:sp>
        <p:nvSpPr>
          <p:cNvPr id="13" name="Text 9"/>
          <p:cNvSpPr/>
          <p:nvPr/>
        </p:nvSpPr>
        <p:spPr>
          <a:xfrm>
            <a:off x="1028224" y="484763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Fire Department</a:t>
            </a:r>
            <a:endParaRPr lang="en-US" sz="1750" dirty="0"/>
          </a:p>
        </p:txBody>
      </p:sp>
      <p:sp>
        <p:nvSpPr>
          <p:cNvPr id="14" name="Text 10"/>
          <p:cNvSpPr/>
          <p:nvPr/>
        </p:nvSpPr>
        <p:spPr>
          <a:xfrm>
            <a:off x="4802624" y="484763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911</a:t>
            </a:r>
            <a:endParaRPr lang="en-US" sz="1750" dirty="0"/>
          </a:p>
        </p:txBody>
      </p:sp>
      <p:sp>
        <p:nvSpPr>
          <p:cNvPr id="15" name="Shape 11"/>
          <p:cNvSpPr/>
          <p:nvPr/>
        </p:nvSpPr>
        <p:spPr>
          <a:xfrm>
            <a:off x="801410" y="5354241"/>
            <a:ext cx="7541181" cy="650319"/>
          </a:xfrm>
          <a:prstGeom prst="rect">
            <a:avLst/>
          </a:prstGeom>
          <a:solidFill>
            <a:srgbClr val="000000">
              <a:alpha val="4000"/>
            </a:srgbClr>
          </a:solidFill>
          <a:ln/>
        </p:spPr>
      </p:sp>
      <p:sp>
        <p:nvSpPr>
          <p:cNvPr id="16" name="Text 12"/>
          <p:cNvSpPr/>
          <p:nvPr/>
        </p:nvSpPr>
        <p:spPr>
          <a:xfrm>
            <a:off x="1028224" y="549794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Ambulance</a:t>
            </a:r>
            <a:endParaRPr lang="en-US" sz="1750" dirty="0"/>
          </a:p>
        </p:txBody>
      </p:sp>
      <p:sp>
        <p:nvSpPr>
          <p:cNvPr id="17" name="Text 13"/>
          <p:cNvSpPr/>
          <p:nvPr/>
        </p:nvSpPr>
        <p:spPr>
          <a:xfrm>
            <a:off x="4802624" y="549794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911</a:t>
            </a:r>
            <a:endParaRPr lang="en-US" sz="1750" dirty="0"/>
          </a:p>
        </p:txBody>
      </p:sp>
      <p:sp>
        <p:nvSpPr>
          <p:cNvPr id="18" name="Shape 14"/>
          <p:cNvSpPr/>
          <p:nvPr/>
        </p:nvSpPr>
        <p:spPr>
          <a:xfrm>
            <a:off x="801410" y="6004560"/>
            <a:ext cx="7541181" cy="650319"/>
          </a:xfrm>
          <a:prstGeom prst="rect">
            <a:avLst/>
          </a:prstGeom>
          <a:solidFill>
            <a:srgbClr val="FFFFFF">
              <a:alpha val="4000"/>
            </a:srgbClr>
          </a:solidFill>
          <a:ln/>
        </p:spPr>
      </p:sp>
      <p:sp>
        <p:nvSpPr>
          <p:cNvPr id="19" name="Text 15"/>
          <p:cNvSpPr/>
          <p:nvPr/>
        </p:nvSpPr>
        <p:spPr>
          <a:xfrm>
            <a:off x="1028224" y="61482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National Disaster Hotline</a:t>
            </a:r>
            <a:endParaRPr lang="en-US" sz="1750" dirty="0"/>
          </a:p>
        </p:txBody>
      </p:sp>
      <p:sp>
        <p:nvSpPr>
          <p:cNvPr id="20" name="Text 16"/>
          <p:cNvSpPr/>
          <p:nvPr/>
        </p:nvSpPr>
        <p:spPr>
          <a:xfrm>
            <a:off x="4802624" y="61482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1-800-424-8853</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270046"/>
            <a:ext cx="4919305" cy="3689509"/>
          </a:xfrm>
          <a:prstGeom prst="rect">
            <a:avLst/>
          </a:prstGeom>
        </p:spPr>
      </p:pic>
      <p:sp>
        <p:nvSpPr>
          <p:cNvPr id="4" name="Text 0"/>
          <p:cNvSpPr/>
          <p:nvPr/>
        </p:nvSpPr>
        <p:spPr>
          <a:xfrm>
            <a:off x="6280190" y="653772"/>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Disaster Preparedness Checklists and Guides</a:t>
            </a:r>
            <a:endParaRPr lang="en-US" sz="4650" dirty="0"/>
          </a:p>
        </p:txBody>
      </p:sp>
      <p:sp>
        <p:nvSpPr>
          <p:cNvPr id="5" name="Shape 1"/>
          <p:cNvSpPr/>
          <p:nvPr/>
        </p:nvSpPr>
        <p:spPr>
          <a:xfrm>
            <a:off x="6280190" y="2482453"/>
            <a:ext cx="3664863" cy="3163610"/>
          </a:xfrm>
          <a:prstGeom prst="roundRect">
            <a:avLst>
              <a:gd name="adj" fmla="val 3011"/>
            </a:avLst>
          </a:prstGeom>
          <a:solidFill>
            <a:srgbClr val="CCEEFF"/>
          </a:solidFill>
          <a:ln w="7620">
            <a:solidFill>
              <a:srgbClr val="B2D4E5"/>
            </a:solidFill>
            <a:prstDash val="solid"/>
          </a:ln>
        </p:spPr>
      </p:sp>
      <p:sp>
        <p:nvSpPr>
          <p:cNvPr id="6" name="Text 2"/>
          <p:cNvSpPr/>
          <p:nvPr/>
        </p:nvSpPr>
        <p:spPr>
          <a:xfrm>
            <a:off x="6514624" y="2716887"/>
            <a:ext cx="3195995"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latin typeface="Petrona" pitchFamily="34" charset="0"/>
                <a:ea typeface="Petrona" pitchFamily="34" charset="-122"/>
                <a:cs typeface="Petrona" pitchFamily="34" charset="-120"/>
              </a:rPr>
              <a:t>Emergency Kit Essentials</a:t>
            </a:r>
            <a:endParaRPr lang="en-US" sz="2300" dirty="0"/>
          </a:p>
        </p:txBody>
      </p:sp>
      <p:sp>
        <p:nvSpPr>
          <p:cNvPr id="7" name="Text 3"/>
          <p:cNvSpPr/>
          <p:nvPr/>
        </p:nvSpPr>
        <p:spPr>
          <a:xfrm>
            <a:off x="6514624" y="3597116"/>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Provides detailed instructions on assembling an emergency kit with food, water, first aid supplies, and other necessary items.</a:t>
            </a:r>
            <a:endParaRPr lang="en-US" sz="1750" dirty="0"/>
          </a:p>
        </p:txBody>
      </p:sp>
      <p:sp>
        <p:nvSpPr>
          <p:cNvPr id="8" name="Shape 4"/>
          <p:cNvSpPr/>
          <p:nvPr/>
        </p:nvSpPr>
        <p:spPr>
          <a:xfrm>
            <a:off x="10171867" y="2482453"/>
            <a:ext cx="3664863" cy="3163610"/>
          </a:xfrm>
          <a:prstGeom prst="roundRect">
            <a:avLst>
              <a:gd name="adj" fmla="val 3011"/>
            </a:avLst>
          </a:prstGeom>
          <a:solidFill>
            <a:srgbClr val="CCEEFF"/>
          </a:solidFill>
          <a:ln w="7620">
            <a:solidFill>
              <a:srgbClr val="B2D4E5"/>
            </a:solidFill>
            <a:prstDash val="solid"/>
          </a:ln>
        </p:spPr>
      </p:sp>
      <p:sp>
        <p:nvSpPr>
          <p:cNvPr id="9" name="Text 5"/>
          <p:cNvSpPr/>
          <p:nvPr/>
        </p:nvSpPr>
        <p:spPr>
          <a:xfrm>
            <a:off x="10406301" y="2716887"/>
            <a:ext cx="3195995"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latin typeface="Petrona" pitchFamily="34" charset="0"/>
                <a:ea typeface="Petrona" pitchFamily="34" charset="-122"/>
                <a:cs typeface="Petrona" pitchFamily="34" charset="-120"/>
              </a:rPr>
              <a:t>Disaster-Specific Guides</a:t>
            </a:r>
            <a:endParaRPr lang="en-US" sz="2300" dirty="0"/>
          </a:p>
        </p:txBody>
      </p:sp>
      <p:sp>
        <p:nvSpPr>
          <p:cNvPr id="10" name="Text 6"/>
          <p:cNvSpPr/>
          <p:nvPr/>
        </p:nvSpPr>
        <p:spPr>
          <a:xfrm>
            <a:off x="10406301" y="3597116"/>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Offers tailored preparedness information for different types of disasters, such as hurricanes, earthquakes, and floods.</a:t>
            </a:r>
            <a:endParaRPr lang="en-US" sz="1750" dirty="0"/>
          </a:p>
        </p:txBody>
      </p:sp>
      <p:sp>
        <p:nvSpPr>
          <p:cNvPr id="11" name="Shape 7"/>
          <p:cNvSpPr/>
          <p:nvPr/>
        </p:nvSpPr>
        <p:spPr>
          <a:xfrm>
            <a:off x="6280190" y="5872877"/>
            <a:ext cx="7556421" cy="1702832"/>
          </a:xfrm>
          <a:prstGeom prst="roundRect">
            <a:avLst>
              <a:gd name="adj" fmla="val 5595"/>
            </a:avLst>
          </a:prstGeom>
          <a:solidFill>
            <a:srgbClr val="CCEEFF"/>
          </a:solidFill>
          <a:ln w="7620">
            <a:solidFill>
              <a:srgbClr val="B2D4E5"/>
            </a:solidFill>
            <a:prstDash val="solid"/>
          </a:ln>
        </p:spPr>
      </p:sp>
      <p:sp>
        <p:nvSpPr>
          <p:cNvPr id="12" name="Text 8"/>
          <p:cNvSpPr/>
          <p:nvPr/>
        </p:nvSpPr>
        <p:spPr>
          <a:xfrm>
            <a:off x="6514624" y="6107311"/>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pitchFamily="34" charset="0"/>
                <a:ea typeface="Petrona" pitchFamily="34" charset="-122"/>
                <a:cs typeface="Petrona" pitchFamily="34" charset="-120"/>
              </a:rPr>
              <a:t>Safety Procedures</a:t>
            </a:r>
            <a:endParaRPr lang="en-US" sz="2300" dirty="0"/>
          </a:p>
        </p:txBody>
      </p:sp>
      <p:sp>
        <p:nvSpPr>
          <p:cNvPr id="13" name="Text 9"/>
          <p:cNvSpPr/>
          <p:nvPr/>
        </p:nvSpPr>
        <p:spPr>
          <a:xfrm>
            <a:off x="6514624" y="6615470"/>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Includes instructions on evacuation procedures, shelter-in-place guidelines, and other critical safety measures.</a:t>
            </a:r>
            <a:endParaRPr lang="en-US" sz="1750" dirty="0"/>
          </a:p>
        </p:txBody>
      </p:sp>
      <p:sp>
        <p:nvSpPr>
          <p:cNvPr id="14" name="Right Triangle 13">
            <a:extLst>
              <a:ext uri="{FF2B5EF4-FFF2-40B4-BE49-F238E27FC236}">
                <a16:creationId xmlns:a16="http://schemas.microsoft.com/office/drawing/2014/main" id="{166BBAD8-B0F6-242C-AFBA-CF016E251D65}"/>
              </a:ext>
            </a:extLst>
          </p:cNvPr>
          <p:cNvSpPr/>
          <p:nvPr/>
        </p:nvSpPr>
        <p:spPr>
          <a:xfrm rot="10800000" flipV="1">
            <a:off x="11871702" y="7253606"/>
            <a:ext cx="2758698" cy="982868"/>
          </a:xfrm>
          <a:prstGeom prst="rtTriangle">
            <a:avLst/>
          </a:prstGeom>
          <a:solidFill>
            <a:srgbClr val="F3F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highlight>
                <a:srgbClr val="FFFF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31839"/>
            <a:ext cx="1220807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Crowdsourcing and Community Engagement</a:t>
            </a:r>
            <a:endParaRPr lang="en-US" sz="4650" dirty="0"/>
          </a:p>
        </p:txBody>
      </p:sp>
      <p:sp>
        <p:nvSpPr>
          <p:cNvPr id="3" name="Text 1"/>
          <p:cNvSpPr/>
          <p:nvPr/>
        </p:nvSpPr>
        <p:spPr>
          <a:xfrm>
            <a:off x="793790" y="3643074"/>
            <a:ext cx="3793093"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pitchFamily="34" charset="0"/>
                <a:ea typeface="Petrona" pitchFamily="34" charset="-122"/>
                <a:cs typeface="Petrona" pitchFamily="34" charset="-120"/>
              </a:rPr>
              <a:t>Real-time Situation Reports</a:t>
            </a:r>
            <a:endParaRPr lang="en-US" sz="2300" dirty="0"/>
          </a:p>
        </p:txBody>
      </p:sp>
      <p:sp>
        <p:nvSpPr>
          <p:cNvPr id="4" name="Text 2"/>
          <p:cNvSpPr/>
          <p:nvPr/>
        </p:nvSpPr>
        <p:spPr>
          <a:xfrm>
            <a:off x="793790" y="42419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Allows users to share real-time information about their location, safety, and needs during a disaster.</a:t>
            </a:r>
            <a:endParaRPr lang="en-US" sz="1750" dirty="0"/>
          </a:p>
        </p:txBody>
      </p:sp>
      <p:sp>
        <p:nvSpPr>
          <p:cNvPr id="5" name="Text 3"/>
          <p:cNvSpPr/>
          <p:nvPr/>
        </p:nvSpPr>
        <p:spPr>
          <a:xfrm>
            <a:off x="5332928"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pitchFamily="34" charset="0"/>
                <a:ea typeface="Petrona" pitchFamily="34" charset="-122"/>
                <a:cs typeface="Petrona" pitchFamily="34" charset="-120"/>
              </a:rPr>
              <a:t>Community Forums</a:t>
            </a:r>
            <a:endParaRPr lang="en-US" sz="2300" dirty="0"/>
          </a:p>
        </p:txBody>
      </p:sp>
      <p:sp>
        <p:nvSpPr>
          <p:cNvPr id="6" name="Text 4"/>
          <p:cNvSpPr/>
          <p:nvPr/>
        </p:nvSpPr>
        <p:spPr>
          <a:xfrm>
            <a:off x="5332928" y="424195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Provides a platform for residents to communicate with each other, share resources, and coordinate assistance efforts.</a:t>
            </a:r>
            <a:endParaRPr lang="en-US" sz="1750" dirty="0"/>
          </a:p>
        </p:txBody>
      </p:sp>
      <p:sp>
        <p:nvSpPr>
          <p:cNvPr id="7" name="Text 5"/>
          <p:cNvSpPr/>
          <p:nvPr/>
        </p:nvSpPr>
        <p:spPr>
          <a:xfrm>
            <a:off x="9872067" y="3643074"/>
            <a:ext cx="3185517"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pitchFamily="34" charset="0"/>
                <a:ea typeface="Petrona" pitchFamily="34" charset="-122"/>
                <a:cs typeface="Petrona" pitchFamily="34" charset="-120"/>
              </a:rPr>
              <a:t>Volunteer Management</a:t>
            </a:r>
            <a:endParaRPr lang="en-US" sz="2300" dirty="0"/>
          </a:p>
        </p:txBody>
      </p:sp>
      <p:sp>
        <p:nvSpPr>
          <p:cNvPr id="8" name="Text 6"/>
          <p:cNvSpPr/>
          <p:nvPr/>
        </p:nvSpPr>
        <p:spPr>
          <a:xfrm>
            <a:off x="9872067" y="424195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Connects volunteers with organizations and individuals in need, facilitating a coordinated response to emergencies.</a:t>
            </a:r>
            <a:endParaRPr lang="en-US" sz="1750" dirty="0"/>
          </a:p>
        </p:txBody>
      </p:sp>
      <p:sp>
        <p:nvSpPr>
          <p:cNvPr id="9" name="Right Triangle 8">
            <a:extLst>
              <a:ext uri="{FF2B5EF4-FFF2-40B4-BE49-F238E27FC236}">
                <a16:creationId xmlns:a16="http://schemas.microsoft.com/office/drawing/2014/main" id="{1F0EFFB3-F92E-9900-B2AC-F81A05F623DE}"/>
              </a:ext>
            </a:extLst>
          </p:cNvPr>
          <p:cNvSpPr/>
          <p:nvPr/>
        </p:nvSpPr>
        <p:spPr>
          <a:xfrm rot="10800000" flipV="1">
            <a:off x="12135878" y="7165471"/>
            <a:ext cx="2494522" cy="1061555"/>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1463" y="2331006"/>
            <a:ext cx="4943356" cy="3567470"/>
          </a:xfrm>
          <a:prstGeom prst="rect">
            <a:avLst/>
          </a:prstGeom>
        </p:spPr>
      </p:pic>
      <p:sp>
        <p:nvSpPr>
          <p:cNvPr id="4" name="Text 0"/>
          <p:cNvSpPr/>
          <p:nvPr/>
        </p:nvSpPr>
        <p:spPr>
          <a:xfrm>
            <a:off x="6246495" y="598646"/>
            <a:ext cx="7623810" cy="1425178"/>
          </a:xfrm>
          <a:prstGeom prst="rect">
            <a:avLst/>
          </a:prstGeom>
          <a:noFill/>
          <a:ln/>
        </p:spPr>
        <p:txBody>
          <a:bodyPr wrap="square" lIns="0" tIns="0" rIns="0" bIns="0" rtlCol="0" anchor="t"/>
          <a:lstStyle/>
          <a:p>
            <a:pPr marL="0" indent="0">
              <a:lnSpc>
                <a:spcPts val="5600"/>
              </a:lnSpc>
              <a:buNone/>
            </a:pPr>
            <a:r>
              <a:rPr lang="en-US" sz="4450" b="1" dirty="0">
                <a:solidFill>
                  <a:srgbClr val="000000"/>
                </a:solidFill>
                <a:latin typeface="Petrona" pitchFamily="34" charset="0"/>
                <a:ea typeface="Petrona" pitchFamily="34" charset="-122"/>
                <a:cs typeface="Petrona" pitchFamily="34" charset="-120"/>
              </a:rPr>
              <a:t>Integrated Mapping and Geolocation Services</a:t>
            </a:r>
            <a:endParaRPr lang="en-US" sz="4450" dirty="0"/>
          </a:p>
        </p:txBody>
      </p:sp>
      <p:sp>
        <p:nvSpPr>
          <p:cNvPr id="5" name="Shape 1"/>
          <p:cNvSpPr/>
          <p:nvPr/>
        </p:nvSpPr>
        <p:spPr>
          <a:xfrm>
            <a:off x="6557010" y="2349579"/>
            <a:ext cx="30480" cy="5281374"/>
          </a:xfrm>
          <a:prstGeom prst="roundRect">
            <a:avLst>
              <a:gd name="adj" fmla="val 299258"/>
            </a:avLst>
          </a:prstGeom>
          <a:solidFill>
            <a:srgbClr val="B2D4E5"/>
          </a:solidFill>
          <a:ln/>
        </p:spPr>
      </p:sp>
      <p:sp>
        <p:nvSpPr>
          <p:cNvPr id="6" name="Shape 2"/>
          <p:cNvSpPr/>
          <p:nvPr/>
        </p:nvSpPr>
        <p:spPr>
          <a:xfrm>
            <a:off x="6786086" y="2822972"/>
            <a:ext cx="760095" cy="30480"/>
          </a:xfrm>
          <a:prstGeom prst="roundRect">
            <a:avLst>
              <a:gd name="adj" fmla="val 299258"/>
            </a:avLst>
          </a:prstGeom>
          <a:solidFill>
            <a:srgbClr val="B2D4E5"/>
          </a:solidFill>
          <a:ln/>
        </p:spPr>
      </p:sp>
      <p:sp>
        <p:nvSpPr>
          <p:cNvPr id="7" name="Shape 3"/>
          <p:cNvSpPr/>
          <p:nvPr/>
        </p:nvSpPr>
        <p:spPr>
          <a:xfrm>
            <a:off x="6327934" y="2593896"/>
            <a:ext cx="488633" cy="488633"/>
          </a:xfrm>
          <a:prstGeom prst="roundRect">
            <a:avLst>
              <a:gd name="adj" fmla="val 18667"/>
            </a:avLst>
          </a:prstGeom>
          <a:solidFill>
            <a:srgbClr val="CCEEFF"/>
          </a:solidFill>
          <a:ln w="7620">
            <a:solidFill>
              <a:srgbClr val="B2D4E5"/>
            </a:solidFill>
            <a:prstDash val="solid"/>
          </a:ln>
        </p:spPr>
      </p:sp>
      <p:sp>
        <p:nvSpPr>
          <p:cNvPr id="8" name="Text 4"/>
          <p:cNvSpPr/>
          <p:nvPr/>
        </p:nvSpPr>
        <p:spPr>
          <a:xfrm>
            <a:off x="6499027" y="2667119"/>
            <a:ext cx="146447"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pitchFamily="34" charset="0"/>
                <a:ea typeface="Petrona" pitchFamily="34" charset="-122"/>
                <a:cs typeface="Petrona" pitchFamily="34" charset="-120"/>
              </a:rPr>
              <a:t>1</a:t>
            </a:r>
            <a:endParaRPr lang="en-US" sz="2650" dirty="0"/>
          </a:p>
        </p:txBody>
      </p:sp>
      <p:sp>
        <p:nvSpPr>
          <p:cNvPr id="9" name="Text 5"/>
          <p:cNvSpPr/>
          <p:nvPr/>
        </p:nvSpPr>
        <p:spPr>
          <a:xfrm>
            <a:off x="7766685" y="2566749"/>
            <a:ext cx="2850356"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Petrona" pitchFamily="34" charset="0"/>
                <a:ea typeface="Petrona" pitchFamily="34" charset="-122"/>
                <a:cs typeface="Petrona" pitchFamily="34" charset="-120"/>
              </a:rPr>
              <a:t>Disaster Zones</a:t>
            </a:r>
            <a:endParaRPr lang="en-US" sz="2200" dirty="0"/>
          </a:p>
        </p:txBody>
      </p:sp>
      <p:sp>
        <p:nvSpPr>
          <p:cNvPr id="10" name="Text 6"/>
          <p:cNvSpPr/>
          <p:nvPr/>
        </p:nvSpPr>
        <p:spPr>
          <a:xfrm>
            <a:off x="7766685" y="3053239"/>
            <a:ext cx="6103620" cy="69484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Displays real-time maps of affected areas, including evacuation routes and shelter locations.</a:t>
            </a:r>
            <a:endParaRPr lang="en-US" sz="1700" dirty="0"/>
          </a:p>
        </p:txBody>
      </p:sp>
      <p:sp>
        <p:nvSpPr>
          <p:cNvPr id="11" name="Shape 7"/>
          <p:cNvSpPr/>
          <p:nvPr/>
        </p:nvSpPr>
        <p:spPr>
          <a:xfrm>
            <a:off x="6786086" y="4655820"/>
            <a:ext cx="760095" cy="30480"/>
          </a:xfrm>
          <a:prstGeom prst="roundRect">
            <a:avLst>
              <a:gd name="adj" fmla="val 299258"/>
            </a:avLst>
          </a:prstGeom>
          <a:solidFill>
            <a:srgbClr val="B2D4E5"/>
          </a:solidFill>
          <a:ln/>
        </p:spPr>
      </p:sp>
      <p:sp>
        <p:nvSpPr>
          <p:cNvPr id="12" name="Shape 8"/>
          <p:cNvSpPr/>
          <p:nvPr/>
        </p:nvSpPr>
        <p:spPr>
          <a:xfrm>
            <a:off x="6327934" y="4426744"/>
            <a:ext cx="488633" cy="488633"/>
          </a:xfrm>
          <a:prstGeom prst="roundRect">
            <a:avLst>
              <a:gd name="adj" fmla="val 18667"/>
            </a:avLst>
          </a:prstGeom>
          <a:solidFill>
            <a:srgbClr val="CCEEFF"/>
          </a:solidFill>
          <a:ln w="7620">
            <a:solidFill>
              <a:srgbClr val="B2D4E5"/>
            </a:solidFill>
            <a:prstDash val="solid"/>
          </a:ln>
        </p:spPr>
      </p:sp>
      <p:sp>
        <p:nvSpPr>
          <p:cNvPr id="13" name="Text 9"/>
          <p:cNvSpPr/>
          <p:nvPr/>
        </p:nvSpPr>
        <p:spPr>
          <a:xfrm>
            <a:off x="6475214" y="4499967"/>
            <a:ext cx="193953"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pitchFamily="34" charset="0"/>
                <a:ea typeface="Petrona" pitchFamily="34" charset="-122"/>
                <a:cs typeface="Petrona" pitchFamily="34" charset="-120"/>
              </a:rPr>
              <a:t>2</a:t>
            </a:r>
            <a:endParaRPr lang="en-US" sz="2650" dirty="0"/>
          </a:p>
        </p:txBody>
      </p:sp>
      <p:sp>
        <p:nvSpPr>
          <p:cNvPr id="14" name="Text 10"/>
          <p:cNvSpPr/>
          <p:nvPr/>
        </p:nvSpPr>
        <p:spPr>
          <a:xfrm>
            <a:off x="7766685" y="4399598"/>
            <a:ext cx="2850356"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Petrona" pitchFamily="34" charset="0"/>
                <a:ea typeface="Petrona" pitchFamily="34" charset="-122"/>
                <a:cs typeface="Petrona" pitchFamily="34" charset="-120"/>
              </a:rPr>
              <a:t>Resource Availability</a:t>
            </a:r>
            <a:endParaRPr lang="en-US" sz="2200" dirty="0"/>
          </a:p>
        </p:txBody>
      </p:sp>
      <p:sp>
        <p:nvSpPr>
          <p:cNvPr id="15" name="Text 11"/>
          <p:cNvSpPr/>
          <p:nvPr/>
        </p:nvSpPr>
        <p:spPr>
          <a:xfrm>
            <a:off x="7766685" y="4886087"/>
            <a:ext cx="6103620" cy="69484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Shows the locations of available resources, such as medical facilities, food banks, and emergency shelters.</a:t>
            </a:r>
            <a:endParaRPr lang="en-US" sz="1700" dirty="0"/>
          </a:p>
        </p:txBody>
      </p:sp>
      <p:sp>
        <p:nvSpPr>
          <p:cNvPr id="16" name="Shape 12"/>
          <p:cNvSpPr/>
          <p:nvPr/>
        </p:nvSpPr>
        <p:spPr>
          <a:xfrm>
            <a:off x="6786086" y="6488668"/>
            <a:ext cx="760095" cy="30480"/>
          </a:xfrm>
          <a:prstGeom prst="roundRect">
            <a:avLst>
              <a:gd name="adj" fmla="val 299258"/>
            </a:avLst>
          </a:prstGeom>
          <a:solidFill>
            <a:srgbClr val="B2D4E5"/>
          </a:solidFill>
          <a:ln/>
        </p:spPr>
      </p:sp>
      <p:sp>
        <p:nvSpPr>
          <p:cNvPr id="17" name="Shape 13"/>
          <p:cNvSpPr/>
          <p:nvPr/>
        </p:nvSpPr>
        <p:spPr>
          <a:xfrm>
            <a:off x="6327934" y="6259592"/>
            <a:ext cx="488633" cy="488633"/>
          </a:xfrm>
          <a:prstGeom prst="roundRect">
            <a:avLst>
              <a:gd name="adj" fmla="val 18667"/>
            </a:avLst>
          </a:prstGeom>
          <a:solidFill>
            <a:srgbClr val="CCEEFF"/>
          </a:solidFill>
          <a:ln w="7620">
            <a:solidFill>
              <a:srgbClr val="B2D4E5"/>
            </a:solidFill>
            <a:prstDash val="solid"/>
          </a:ln>
        </p:spPr>
      </p:sp>
      <p:sp>
        <p:nvSpPr>
          <p:cNvPr id="18" name="Text 14"/>
          <p:cNvSpPr/>
          <p:nvPr/>
        </p:nvSpPr>
        <p:spPr>
          <a:xfrm>
            <a:off x="6475452" y="6332815"/>
            <a:ext cx="193596"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pitchFamily="34" charset="0"/>
                <a:ea typeface="Petrona" pitchFamily="34" charset="-122"/>
                <a:cs typeface="Petrona" pitchFamily="34" charset="-120"/>
              </a:rPr>
              <a:t>3</a:t>
            </a:r>
            <a:endParaRPr lang="en-US" sz="2650" dirty="0"/>
          </a:p>
        </p:txBody>
      </p:sp>
      <p:sp>
        <p:nvSpPr>
          <p:cNvPr id="19" name="Text 15"/>
          <p:cNvSpPr/>
          <p:nvPr/>
        </p:nvSpPr>
        <p:spPr>
          <a:xfrm>
            <a:off x="7766685" y="6232446"/>
            <a:ext cx="3051810"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Petrona" pitchFamily="34" charset="0"/>
                <a:ea typeface="Petrona" pitchFamily="34" charset="-122"/>
                <a:cs typeface="Petrona" pitchFamily="34" charset="-120"/>
              </a:rPr>
              <a:t>User Location Tracking</a:t>
            </a:r>
            <a:endParaRPr lang="en-US" sz="2200" dirty="0"/>
          </a:p>
        </p:txBody>
      </p:sp>
      <p:sp>
        <p:nvSpPr>
          <p:cNvPr id="20" name="Text 16"/>
          <p:cNvSpPr/>
          <p:nvPr/>
        </p:nvSpPr>
        <p:spPr>
          <a:xfrm>
            <a:off x="7766685" y="6718935"/>
            <a:ext cx="6103620" cy="69484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Allows users to track their own location and share it with family and friends.</a:t>
            </a:r>
            <a:endParaRPr lang="en-US" sz="1700" dirty="0"/>
          </a:p>
        </p:txBody>
      </p:sp>
      <p:sp>
        <p:nvSpPr>
          <p:cNvPr id="23" name="Right Triangle 22">
            <a:extLst>
              <a:ext uri="{FF2B5EF4-FFF2-40B4-BE49-F238E27FC236}">
                <a16:creationId xmlns:a16="http://schemas.microsoft.com/office/drawing/2014/main" id="{B43655F5-9EED-1423-882B-36D6418F8252}"/>
              </a:ext>
            </a:extLst>
          </p:cNvPr>
          <p:cNvSpPr/>
          <p:nvPr/>
        </p:nvSpPr>
        <p:spPr>
          <a:xfrm rot="10800000" flipV="1">
            <a:off x="12135878" y="7165471"/>
            <a:ext cx="2494522" cy="1061555"/>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6895" y="242411"/>
            <a:ext cx="4880491" cy="7744778"/>
          </a:xfrm>
          <a:prstGeom prst="rect">
            <a:avLst/>
          </a:prstGeom>
        </p:spPr>
      </p:pic>
      <p:sp>
        <p:nvSpPr>
          <p:cNvPr id="4" name="Text 0"/>
          <p:cNvSpPr/>
          <p:nvPr/>
        </p:nvSpPr>
        <p:spPr>
          <a:xfrm>
            <a:off x="678775" y="842843"/>
            <a:ext cx="7786449" cy="1272778"/>
          </a:xfrm>
          <a:prstGeom prst="rect">
            <a:avLst/>
          </a:prstGeom>
          <a:noFill/>
          <a:ln/>
        </p:spPr>
        <p:txBody>
          <a:bodyPr wrap="square" lIns="0" tIns="0" rIns="0" bIns="0" rtlCol="0" anchor="t"/>
          <a:lstStyle/>
          <a:p>
            <a:pPr marL="0" indent="0">
              <a:lnSpc>
                <a:spcPts val="5000"/>
              </a:lnSpc>
              <a:buNone/>
            </a:pPr>
            <a:r>
              <a:rPr lang="en-US" sz="4000" b="1" dirty="0">
                <a:solidFill>
                  <a:srgbClr val="000000"/>
                </a:solidFill>
                <a:latin typeface="Petrona" pitchFamily="34" charset="0"/>
                <a:ea typeface="Petrona" pitchFamily="34" charset="-122"/>
                <a:cs typeface="Petrona" pitchFamily="34" charset="-120"/>
              </a:rPr>
              <a:t>Post-Disaster Recovery and Assistance</a:t>
            </a:r>
            <a:endParaRPr lang="en-US" sz="4000" dirty="0"/>
          </a:p>
        </p:txBody>
      </p:sp>
      <p:pic>
        <p:nvPicPr>
          <p:cNvPr id="5" name="Image 2" descr="preencoded.png"/>
          <p:cNvPicPr>
            <a:picLocks noChangeAspect="1"/>
          </p:cNvPicPr>
          <p:nvPr/>
        </p:nvPicPr>
        <p:blipFill>
          <a:blip r:embed="rId5"/>
          <a:stretch>
            <a:fillRect/>
          </a:stretch>
        </p:blipFill>
        <p:spPr>
          <a:xfrm>
            <a:off x="678775" y="2406491"/>
            <a:ext cx="484823" cy="484823"/>
          </a:xfrm>
          <a:prstGeom prst="rect">
            <a:avLst/>
          </a:prstGeom>
        </p:spPr>
      </p:pic>
      <p:sp>
        <p:nvSpPr>
          <p:cNvPr id="6" name="Text 1"/>
          <p:cNvSpPr/>
          <p:nvPr/>
        </p:nvSpPr>
        <p:spPr>
          <a:xfrm>
            <a:off x="678775" y="3085267"/>
            <a:ext cx="2545675"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pitchFamily="34" charset="0"/>
                <a:ea typeface="Petrona" pitchFamily="34" charset="-122"/>
                <a:cs typeface="Petrona" pitchFamily="34" charset="-120"/>
              </a:rPr>
              <a:t>Medical Support</a:t>
            </a:r>
            <a:endParaRPr lang="en-US" sz="2000" dirty="0"/>
          </a:p>
        </p:txBody>
      </p:sp>
      <p:sp>
        <p:nvSpPr>
          <p:cNvPr id="7" name="Text 2"/>
          <p:cNvSpPr/>
          <p:nvPr/>
        </p:nvSpPr>
        <p:spPr>
          <a:xfrm>
            <a:off x="678775" y="3519726"/>
            <a:ext cx="3747730" cy="93083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Connects users with medical professionals and resources, facilitating post-disaster health services.</a:t>
            </a:r>
            <a:endParaRPr lang="en-US" sz="1500" dirty="0"/>
          </a:p>
        </p:txBody>
      </p:sp>
      <p:pic>
        <p:nvPicPr>
          <p:cNvPr id="8" name="Image 3" descr="preencoded.png"/>
          <p:cNvPicPr>
            <a:picLocks noChangeAspect="1"/>
          </p:cNvPicPr>
          <p:nvPr/>
        </p:nvPicPr>
        <p:blipFill>
          <a:blip r:embed="rId6"/>
          <a:stretch>
            <a:fillRect/>
          </a:stretch>
        </p:blipFill>
        <p:spPr>
          <a:xfrm>
            <a:off x="4717375" y="2406491"/>
            <a:ext cx="484823" cy="484823"/>
          </a:xfrm>
          <a:prstGeom prst="rect">
            <a:avLst/>
          </a:prstGeom>
        </p:spPr>
      </p:pic>
      <p:sp>
        <p:nvSpPr>
          <p:cNvPr id="9" name="Text 3"/>
          <p:cNvSpPr/>
          <p:nvPr/>
        </p:nvSpPr>
        <p:spPr>
          <a:xfrm>
            <a:off x="4717375" y="3085267"/>
            <a:ext cx="2545675"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pitchFamily="34" charset="0"/>
                <a:ea typeface="Petrona" pitchFamily="34" charset="-122"/>
                <a:cs typeface="Petrona" pitchFamily="34" charset="-120"/>
              </a:rPr>
              <a:t>Shelter and Housing</a:t>
            </a:r>
            <a:endParaRPr lang="en-US" sz="2000" dirty="0"/>
          </a:p>
        </p:txBody>
      </p:sp>
      <p:sp>
        <p:nvSpPr>
          <p:cNvPr id="10" name="Text 4"/>
          <p:cNvSpPr/>
          <p:nvPr/>
        </p:nvSpPr>
        <p:spPr>
          <a:xfrm>
            <a:off x="4717375" y="3519726"/>
            <a:ext cx="3747849" cy="93083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Provides information on available shelters, temporary housing options, and recovery assistance programs.</a:t>
            </a:r>
            <a:endParaRPr lang="en-US" sz="1500" dirty="0"/>
          </a:p>
        </p:txBody>
      </p:sp>
      <p:pic>
        <p:nvPicPr>
          <p:cNvPr id="11" name="Image 4" descr="preencoded.png"/>
          <p:cNvPicPr>
            <a:picLocks noChangeAspect="1"/>
          </p:cNvPicPr>
          <p:nvPr/>
        </p:nvPicPr>
        <p:blipFill>
          <a:blip r:embed="rId7"/>
          <a:stretch>
            <a:fillRect/>
          </a:stretch>
        </p:blipFill>
        <p:spPr>
          <a:xfrm>
            <a:off x="678775" y="5032415"/>
            <a:ext cx="484823" cy="484823"/>
          </a:xfrm>
          <a:prstGeom prst="rect">
            <a:avLst/>
          </a:prstGeom>
        </p:spPr>
      </p:pic>
      <p:sp>
        <p:nvSpPr>
          <p:cNvPr id="12" name="Text 5"/>
          <p:cNvSpPr/>
          <p:nvPr/>
        </p:nvSpPr>
        <p:spPr>
          <a:xfrm>
            <a:off x="678775" y="5711190"/>
            <a:ext cx="2545675"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pitchFamily="34" charset="0"/>
                <a:ea typeface="Petrona" pitchFamily="34" charset="-122"/>
                <a:cs typeface="Petrona" pitchFamily="34" charset="-120"/>
              </a:rPr>
              <a:t>Financial Assistance</a:t>
            </a:r>
            <a:endParaRPr lang="en-US" sz="2000" dirty="0"/>
          </a:p>
        </p:txBody>
      </p:sp>
      <p:sp>
        <p:nvSpPr>
          <p:cNvPr id="13" name="Text 6"/>
          <p:cNvSpPr/>
          <p:nvPr/>
        </p:nvSpPr>
        <p:spPr>
          <a:xfrm>
            <a:off x="678775" y="6145649"/>
            <a:ext cx="3747730" cy="93083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Links users with organizations and government agencies providing financial aid for disaster recovery.</a:t>
            </a:r>
            <a:endParaRPr lang="en-US" sz="1500" dirty="0"/>
          </a:p>
        </p:txBody>
      </p:sp>
      <p:pic>
        <p:nvPicPr>
          <p:cNvPr id="14" name="Image 5" descr="preencoded.png"/>
          <p:cNvPicPr>
            <a:picLocks noChangeAspect="1"/>
          </p:cNvPicPr>
          <p:nvPr/>
        </p:nvPicPr>
        <p:blipFill>
          <a:blip r:embed="rId8"/>
          <a:stretch>
            <a:fillRect/>
          </a:stretch>
        </p:blipFill>
        <p:spPr>
          <a:xfrm>
            <a:off x="4717375" y="5032415"/>
            <a:ext cx="484823" cy="484823"/>
          </a:xfrm>
          <a:prstGeom prst="rect">
            <a:avLst/>
          </a:prstGeom>
        </p:spPr>
      </p:pic>
      <p:sp>
        <p:nvSpPr>
          <p:cNvPr id="15" name="Text 7"/>
          <p:cNvSpPr/>
          <p:nvPr/>
        </p:nvSpPr>
        <p:spPr>
          <a:xfrm>
            <a:off x="4717375" y="5711190"/>
            <a:ext cx="2545675"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pitchFamily="34" charset="0"/>
                <a:ea typeface="Petrona" pitchFamily="34" charset="-122"/>
                <a:cs typeface="Petrona" pitchFamily="34" charset="-120"/>
              </a:rPr>
              <a:t>Community Support</a:t>
            </a:r>
            <a:endParaRPr lang="en-US" sz="2000" dirty="0"/>
          </a:p>
        </p:txBody>
      </p:sp>
      <p:sp>
        <p:nvSpPr>
          <p:cNvPr id="16" name="Text 8"/>
          <p:cNvSpPr/>
          <p:nvPr/>
        </p:nvSpPr>
        <p:spPr>
          <a:xfrm>
            <a:off x="4717375" y="6145649"/>
            <a:ext cx="3747849" cy="124110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Facilitates connections between individuals and community groups offering emotional support, counseling, and other forms of assistance.</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1647" y="621983"/>
            <a:ext cx="10743248" cy="742117"/>
          </a:xfrm>
          <a:prstGeom prst="rect">
            <a:avLst/>
          </a:prstGeom>
          <a:noFill/>
          <a:ln/>
        </p:spPr>
        <p:txBody>
          <a:bodyPr wrap="none" lIns="0" tIns="0" rIns="0" bIns="0" rtlCol="0" anchor="t"/>
          <a:lstStyle/>
          <a:p>
            <a:pPr marL="0" indent="0">
              <a:lnSpc>
                <a:spcPts val="5800"/>
              </a:lnSpc>
              <a:buNone/>
            </a:pPr>
            <a:r>
              <a:rPr lang="en-US" sz="4650" b="1" dirty="0">
                <a:solidFill>
                  <a:srgbClr val="000000"/>
                </a:solidFill>
                <a:latin typeface="Petrona" pitchFamily="34" charset="0"/>
                <a:ea typeface="Petrona" pitchFamily="34" charset="-122"/>
                <a:cs typeface="Petrona" pitchFamily="34" charset="-120"/>
              </a:rPr>
              <a:t>Data Analytics and Predictive Modeling</a:t>
            </a:r>
            <a:endParaRPr lang="en-US" sz="4650" dirty="0"/>
          </a:p>
        </p:txBody>
      </p:sp>
      <p:pic>
        <p:nvPicPr>
          <p:cNvPr id="3" name="Image 0" descr="preencoded.png"/>
          <p:cNvPicPr>
            <a:picLocks noChangeAspect="1"/>
          </p:cNvPicPr>
          <p:nvPr/>
        </p:nvPicPr>
        <p:blipFill>
          <a:blip r:embed="rId3"/>
          <a:stretch>
            <a:fillRect/>
          </a:stretch>
        </p:blipFill>
        <p:spPr>
          <a:xfrm>
            <a:off x="791647" y="1816418"/>
            <a:ext cx="6353889" cy="3926919"/>
          </a:xfrm>
          <a:prstGeom prst="rect">
            <a:avLst/>
          </a:prstGeom>
        </p:spPr>
      </p:pic>
      <p:sp>
        <p:nvSpPr>
          <p:cNvPr id="4" name="Text 1"/>
          <p:cNvSpPr/>
          <p:nvPr/>
        </p:nvSpPr>
        <p:spPr>
          <a:xfrm>
            <a:off x="791647" y="6025991"/>
            <a:ext cx="3277314" cy="371118"/>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pitchFamily="34" charset="0"/>
                <a:ea typeface="Petrona" pitchFamily="34" charset="-122"/>
                <a:cs typeface="Petrona" pitchFamily="34" charset="-120"/>
              </a:rPr>
              <a:t>Historical Data Analysis</a:t>
            </a:r>
            <a:endParaRPr lang="en-US" sz="2300" dirty="0"/>
          </a:p>
        </p:txBody>
      </p:sp>
      <p:sp>
        <p:nvSpPr>
          <p:cNvPr id="5" name="Text 2"/>
          <p:cNvSpPr/>
          <p:nvPr/>
        </p:nvSpPr>
        <p:spPr>
          <a:xfrm>
            <a:off x="791647" y="6532721"/>
            <a:ext cx="6353889" cy="723900"/>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Leverages historical data on past disasters to identify patterns and predict potential risks.</a:t>
            </a:r>
            <a:endParaRPr lang="en-US" sz="1750" dirty="0"/>
          </a:p>
        </p:txBody>
      </p:sp>
      <p:pic>
        <p:nvPicPr>
          <p:cNvPr id="6" name="Image 1" descr="preencoded.png"/>
          <p:cNvPicPr>
            <a:picLocks noChangeAspect="1"/>
          </p:cNvPicPr>
          <p:nvPr/>
        </p:nvPicPr>
        <p:blipFill>
          <a:blip r:embed="rId4"/>
          <a:stretch>
            <a:fillRect/>
          </a:stretch>
        </p:blipFill>
        <p:spPr>
          <a:xfrm>
            <a:off x="7484745" y="1816418"/>
            <a:ext cx="6354008" cy="3927038"/>
          </a:xfrm>
          <a:prstGeom prst="rect">
            <a:avLst/>
          </a:prstGeom>
        </p:spPr>
      </p:pic>
      <p:sp>
        <p:nvSpPr>
          <p:cNvPr id="7" name="Text 3"/>
          <p:cNvSpPr/>
          <p:nvPr/>
        </p:nvSpPr>
        <p:spPr>
          <a:xfrm>
            <a:off x="7484745" y="6026110"/>
            <a:ext cx="3633192" cy="371118"/>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pitchFamily="34" charset="0"/>
                <a:ea typeface="Petrona" pitchFamily="34" charset="-122"/>
                <a:cs typeface="Petrona" pitchFamily="34" charset="-120"/>
              </a:rPr>
              <a:t>Real-time Data Integration</a:t>
            </a:r>
            <a:endParaRPr lang="en-US" sz="2300" dirty="0"/>
          </a:p>
        </p:txBody>
      </p:sp>
      <p:sp>
        <p:nvSpPr>
          <p:cNvPr id="8" name="Text 4"/>
          <p:cNvSpPr/>
          <p:nvPr/>
        </p:nvSpPr>
        <p:spPr>
          <a:xfrm>
            <a:off x="7484745" y="6532840"/>
            <a:ext cx="6354008" cy="1085850"/>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Integrates data from various sources, including weather forecasts, seismic activity, and social media feeds, to provide comprehensive insights.</a:t>
            </a:r>
            <a:endParaRPr lang="en-US" sz="1750" dirty="0"/>
          </a:p>
        </p:txBody>
      </p:sp>
      <p:sp>
        <p:nvSpPr>
          <p:cNvPr id="9" name="Right Triangle 8">
            <a:extLst>
              <a:ext uri="{FF2B5EF4-FFF2-40B4-BE49-F238E27FC236}">
                <a16:creationId xmlns:a16="http://schemas.microsoft.com/office/drawing/2014/main" id="{5E3AE083-D399-AD35-A094-CA937F1D015C}"/>
              </a:ext>
            </a:extLst>
          </p:cNvPr>
          <p:cNvSpPr/>
          <p:nvPr/>
        </p:nvSpPr>
        <p:spPr>
          <a:xfrm rot="10800000" flipV="1">
            <a:off x="12135878" y="7165471"/>
            <a:ext cx="2494522" cy="1061555"/>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555</Words>
  <Application>Microsoft Office PowerPoint</Application>
  <PresentationFormat>Custom</PresentationFormat>
  <Paragraphs>83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Petrona</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3</cp:revision>
  <dcterms:created xsi:type="dcterms:W3CDTF">2024-09-05T05:14:08Z</dcterms:created>
  <dcterms:modified xsi:type="dcterms:W3CDTF">2024-09-05T07:29:07Z</dcterms:modified>
</cp:coreProperties>
</file>